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1161713" cy="7921625"/>
  <p:notesSz cx="6858000" cy="9945688"/>
  <p:defaultTextStyle>
    <a:defPPr>
      <a:defRPr lang="ja-JP"/>
    </a:defPPr>
    <a:lvl1pPr marL="0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496"/>
        <p:guide pos="35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76580-6DCB-46DA-A310-4B7E72239EB2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03275" y="746125"/>
            <a:ext cx="52514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C0A90-A897-4CD2-9FF5-5EE214AD3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9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03275" y="746125"/>
            <a:ext cx="5251450" cy="37290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C0A90-A897-4CD2-9FF5-5EE214AD3FA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13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7128" y="2460841"/>
            <a:ext cx="9487457" cy="169801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74260" y="4488923"/>
            <a:ext cx="7813199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6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29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092242" y="317235"/>
            <a:ext cx="2511386" cy="675905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58088" y="317235"/>
            <a:ext cx="7348128" cy="675905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2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6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698" y="5090380"/>
            <a:ext cx="9487457" cy="1573323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698" y="3357525"/>
            <a:ext cx="9487457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1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58086" y="1848380"/>
            <a:ext cx="4929756" cy="52279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673871" y="1848380"/>
            <a:ext cx="4929756" cy="52279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01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58086" y="1773198"/>
            <a:ext cx="4931695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58086" y="2512184"/>
            <a:ext cx="4931695" cy="45641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669998" y="1773198"/>
            <a:ext cx="4933632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669998" y="2512184"/>
            <a:ext cx="4933632" cy="45641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4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0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8086" y="315399"/>
            <a:ext cx="3672127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63922" y="315400"/>
            <a:ext cx="6239708" cy="676088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58086" y="1657674"/>
            <a:ext cx="3672127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20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87774" y="5545140"/>
            <a:ext cx="6697028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87774" y="707813"/>
            <a:ext cx="6697028" cy="4752975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87774" y="6199773"/>
            <a:ext cx="6697028" cy="929690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6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58089" y="317233"/>
            <a:ext cx="10045542" cy="1320272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58089" y="1848380"/>
            <a:ext cx="10045542" cy="5227906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58087" y="7342175"/>
            <a:ext cx="2604400" cy="421753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1159-7069-44F0-86CB-3B3DB8DCA167}" type="datetimeFigureOut">
              <a:rPr kumimoji="1" lang="ja-JP" altLang="en-US" smtClean="0"/>
              <a:t>2016/8/6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13585" y="7342175"/>
            <a:ext cx="3534543" cy="421753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99231" y="7342175"/>
            <a:ext cx="2604400" cy="421753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D41A-7885-453D-9209-37F8D5EB30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79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2264" y="865364"/>
            <a:ext cx="5112568" cy="1583280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kumimoji="1" lang="ja-JP" altLang="en-US" sz="1600" b="1" u="sng" dirty="0" smtClean="0"/>
              <a:t>マンション高齢化問題</a:t>
            </a:r>
            <a:r>
              <a:rPr kumimoji="1" lang="ja-JP" altLang="en-US" sz="1600" u="sng" dirty="0" smtClean="0"/>
              <a:t>（急進する高経年比率）</a:t>
            </a:r>
          </a:p>
          <a:p>
            <a:endParaRPr kumimoji="1" lang="en-US" altLang="ja-JP" sz="800" b="1" u="sng" dirty="0" smtClean="0"/>
          </a:p>
          <a:p>
            <a:r>
              <a:rPr lang="ja-JP" altLang="en-US" sz="1400" dirty="0" smtClean="0"/>
              <a:t>　・自治体のＭＳ実態調査や</a:t>
            </a:r>
            <a:r>
              <a:rPr kumimoji="1" lang="ja-JP" altLang="en-US" sz="1400" dirty="0" smtClean="0"/>
              <a:t>不動産鑑定機関の調査に見る、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kumimoji="1" lang="ja-JP" altLang="en-US" sz="1400" dirty="0" smtClean="0"/>
              <a:t>急増する高経年ＭＳの戸数と各種劣化問題。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・築後３０年超の分譲ＭＳ棟数は</a:t>
            </a:r>
            <a:r>
              <a:rPr lang="ja-JP" altLang="en-US" sz="1400" dirty="0"/>
              <a:t>、千葉県 ４</a:t>
            </a:r>
            <a:r>
              <a:rPr lang="en-US" altLang="ja-JP" sz="1400" dirty="0"/>
              <a:t>,</a:t>
            </a:r>
            <a:r>
              <a:rPr lang="ja-JP" altLang="en-US" sz="1400" dirty="0"/>
              <a:t>３９０（５８％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・船橋市５１４</a:t>
            </a:r>
            <a:r>
              <a:rPr lang="ja-JP" altLang="en-US" sz="1400" dirty="0"/>
              <a:t> （４５％</a:t>
            </a:r>
            <a:r>
              <a:rPr lang="ja-JP" altLang="en-US" sz="1400" dirty="0" smtClean="0"/>
              <a:t>）・市川市２５３（</a:t>
            </a:r>
            <a:r>
              <a:rPr lang="ja-JP" altLang="en-US" sz="1400" dirty="0"/>
              <a:t>３８％</a:t>
            </a:r>
            <a:r>
              <a:rPr lang="ja-JP" altLang="en-US" sz="1400" dirty="0" smtClean="0"/>
              <a:t>）・習志野市１７３</a:t>
            </a:r>
          </a:p>
          <a:p>
            <a:r>
              <a:rPr lang="ja-JP" altLang="en-US" sz="1400" dirty="0" smtClean="0"/>
              <a:t>　　（</a:t>
            </a:r>
            <a:r>
              <a:rPr lang="ja-JP" altLang="en-US" sz="1400" dirty="0"/>
              <a:t>４４％</a:t>
            </a:r>
            <a:r>
              <a:rPr lang="ja-JP" altLang="en-US" sz="1400" dirty="0" smtClean="0"/>
              <a:t>）・</a:t>
            </a:r>
            <a:r>
              <a:rPr kumimoji="1" lang="ja-JP" altLang="en-US" sz="1400" dirty="0" smtClean="0"/>
              <a:t>首都圏４０</a:t>
            </a:r>
            <a:r>
              <a:rPr kumimoji="1" lang="en-US" altLang="ja-JP" sz="1400" dirty="0" smtClean="0"/>
              <a:t>,</a:t>
            </a:r>
            <a:r>
              <a:rPr kumimoji="1" lang="ja-JP" altLang="en-US" sz="1400" dirty="0" smtClean="0"/>
              <a:t>８６３（４３％）。　</a:t>
            </a:r>
            <a:r>
              <a:rPr kumimoji="1" lang="ja-JP" altLang="en-US" sz="1200" dirty="0" smtClean="0"/>
              <a:t>（括弧内は全棟数比）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880" y="4104828"/>
            <a:ext cx="5274333" cy="1521725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lang="ja-JP" altLang="en-US" sz="1600" b="1" u="sng" dirty="0" smtClean="0"/>
              <a:t>ＭＳにおける、</a:t>
            </a:r>
            <a:r>
              <a:rPr kumimoji="1" lang="ja-JP" altLang="en-US" sz="1600" b="1" u="sng" dirty="0" smtClean="0"/>
              <a:t>給排水設備劣化問題と</a:t>
            </a:r>
            <a:r>
              <a:rPr lang="ja-JP" altLang="en-US" sz="1600" b="1" u="sng" dirty="0" smtClean="0"/>
              <a:t>耐震問題</a:t>
            </a:r>
          </a:p>
          <a:p>
            <a:endParaRPr kumimoji="1" lang="ja-JP" altLang="en-US" sz="800" u="sng" dirty="0" smtClean="0"/>
          </a:p>
          <a:p>
            <a:r>
              <a:rPr lang="ja-JP" altLang="en-US" sz="1400" dirty="0" smtClean="0"/>
              <a:t>　・給排水設備の劣化は</a:t>
            </a:r>
            <a:r>
              <a:rPr lang="ja-JP" altLang="en-US" sz="1400" dirty="0"/>
              <a:t>加齢による病に例えられ</a:t>
            </a:r>
            <a:r>
              <a:rPr lang="ja-JP" altLang="en-US" sz="1400" dirty="0" smtClean="0"/>
              <a:t>、経年による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機能障害は、日常生活に直接影響をもたらす。</a:t>
            </a:r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地震</a:t>
            </a:r>
            <a:r>
              <a:rPr lang="ja-JP" altLang="en-US" sz="1400" dirty="0" smtClean="0"/>
              <a:t>は不慮の事故とも言え、突発性の観点から日常生活へ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の直接的影響は低いといえる。　　</a:t>
            </a:r>
            <a:r>
              <a:rPr lang="ja-JP" altLang="en-US" sz="1200" dirty="0" smtClean="0"/>
              <a:t>（</a:t>
            </a:r>
            <a:r>
              <a:rPr lang="ja-JP" altLang="en-US" sz="1200" dirty="0"/>
              <a:t>漏水事故から</a:t>
            </a:r>
            <a:r>
              <a:rPr lang="ja-JP" altLang="en-US" sz="1200" dirty="0" smtClean="0"/>
              <a:t>迫られる設備</a:t>
            </a:r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lang="ja-JP" altLang="en-US" sz="800" dirty="0" smtClean="0"/>
              <a:t>　</a:t>
            </a:r>
            <a:r>
              <a:rPr lang="ja-JP" altLang="en-US" sz="1200" dirty="0" smtClean="0"/>
              <a:t>改修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問題、高額な費用の為進まない耐震対策の実態がある）</a:t>
            </a:r>
            <a:endParaRPr lang="ja-JP" altLang="en-US" sz="1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5170" y="4104828"/>
            <a:ext cx="5312491" cy="1798724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kumimoji="1" lang="ja-JP" altLang="en-US" sz="1600" b="1" u="sng" dirty="0" smtClean="0"/>
              <a:t>給排水設備の特色</a:t>
            </a:r>
          </a:p>
          <a:p>
            <a:endParaRPr kumimoji="1" lang="ja-JP" altLang="en-US" sz="800" b="1" u="sng" dirty="0" smtClean="0"/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日常生活</a:t>
            </a:r>
            <a:r>
              <a:rPr lang="ja-JP" altLang="en-US" sz="1400" dirty="0" smtClean="0"/>
              <a:t>に直接関わる、生活基本</a:t>
            </a:r>
            <a:r>
              <a:rPr lang="ja-JP" altLang="en-US" sz="1400" dirty="0"/>
              <a:t>インフラで</a:t>
            </a:r>
            <a:r>
              <a:rPr lang="ja-JP" altLang="en-US" sz="1400" dirty="0" smtClean="0"/>
              <a:t>ある。</a:t>
            </a:r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見えない設備で、障害発生まで劣化が</a:t>
            </a:r>
            <a:r>
              <a:rPr lang="ja-JP" altLang="en-US" sz="1400" dirty="0" smtClean="0"/>
              <a:t>認識されにくい。</a:t>
            </a:r>
            <a:endParaRPr lang="ja-JP" altLang="en-US" sz="1400" dirty="0"/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共用専用一体の設備であり、障害の影響</a:t>
            </a:r>
            <a:r>
              <a:rPr lang="ja-JP" altLang="en-US" sz="1400" dirty="0" smtClean="0"/>
              <a:t>は近接各室・</a:t>
            </a:r>
          </a:p>
          <a:p>
            <a:r>
              <a:rPr lang="ja-JP" altLang="en-US" sz="1400" dirty="0" smtClean="0"/>
              <a:t>　　竪系統全室に及び、賠償責任問題</a:t>
            </a:r>
            <a:r>
              <a:rPr lang="ja-JP" altLang="en-US" sz="1400" dirty="0"/>
              <a:t>に</a:t>
            </a:r>
            <a:r>
              <a:rPr lang="ja-JP" altLang="en-US" sz="1400" dirty="0" smtClean="0"/>
              <a:t>至る事がある。</a:t>
            </a:r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資材と使用箇所により、耐用年数と修繕周期が</a:t>
            </a:r>
            <a:r>
              <a:rPr lang="ja-JP" altLang="en-US" sz="1400" dirty="0" smtClean="0"/>
              <a:t>ある。</a:t>
            </a:r>
            <a:endParaRPr lang="ja-JP" altLang="en-US" sz="1400" dirty="0"/>
          </a:p>
          <a:p>
            <a:endParaRPr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0376" y="6091751"/>
            <a:ext cx="10009112" cy="1829501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endParaRPr lang="ja-JP" altLang="en-US" sz="800" b="1" u="sng" dirty="0" smtClean="0"/>
          </a:p>
          <a:p>
            <a:r>
              <a:rPr lang="ja-JP" altLang="en-US" sz="1600" dirty="0" smtClean="0"/>
              <a:t>　・急進するマンション老朽化問題の中、給排水管劣化による生活障害や漏水事故が多発している。</a:t>
            </a:r>
          </a:p>
          <a:p>
            <a:endParaRPr lang="ja-JP" altLang="en-US" sz="8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・自治体</a:t>
            </a:r>
            <a:r>
              <a:rPr lang="ja-JP" altLang="en-US" sz="1600" dirty="0"/>
              <a:t>のＭＳ実態</a:t>
            </a:r>
            <a:r>
              <a:rPr lang="ja-JP" altLang="en-US" sz="1600" dirty="0" smtClean="0"/>
              <a:t>調査を見る時、</a:t>
            </a:r>
            <a:r>
              <a:rPr lang="ja-JP" altLang="en-US" sz="1600" dirty="0"/>
              <a:t>障害や問題意識がありながら、</a:t>
            </a:r>
            <a:r>
              <a:rPr lang="ja-JP" altLang="en-US" sz="1600" dirty="0" smtClean="0"/>
              <a:t>進まない改修工事の実態がある。</a:t>
            </a:r>
          </a:p>
          <a:p>
            <a:endParaRPr lang="ja-JP" altLang="en-US" sz="800" dirty="0"/>
          </a:p>
          <a:p>
            <a:r>
              <a:rPr lang="ja-JP" altLang="en-US" sz="1600" dirty="0" smtClean="0"/>
              <a:t>　・重要なインフラ設備である給排水設備の維持保全には、専門的な知識と経験が求められる。</a:t>
            </a:r>
          </a:p>
          <a:p>
            <a:endParaRPr lang="ja-JP" altLang="en-US" sz="800" dirty="0" smtClean="0"/>
          </a:p>
          <a:p>
            <a:r>
              <a:rPr lang="ja-JP" altLang="en-US" sz="1600" dirty="0" smtClean="0"/>
              <a:t>　・日日進捗拡大する劣化問題発生の中、管理組合への啓発・改修への支援活動が求められている。</a:t>
            </a:r>
          </a:p>
          <a:p>
            <a:r>
              <a:rPr lang="ja-JP" altLang="en-US" sz="1600" dirty="0" smtClean="0"/>
              <a:t>　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09515" y="864468"/>
            <a:ext cx="5892021" cy="1552503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kumimoji="1" lang="ja-JP" altLang="en-US" sz="1600" b="1" u="sng" dirty="0" smtClean="0"/>
              <a:t>大規模修繕による資産の維持保全</a:t>
            </a:r>
          </a:p>
          <a:p>
            <a:endParaRPr kumimoji="1" lang="ja-JP" altLang="en-US" sz="800" b="1" u="sng" dirty="0" smtClean="0"/>
          </a:p>
          <a:p>
            <a:r>
              <a:rPr kumimoji="1" lang="ja-JP" altLang="en-US" sz="1400" dirty="0" smtClean="0"/>
              <a:t>　・ＭＳ寿命は７０年・</a:t>
            </a:r>
            <a:r>
              <a:rPr lang="ja-JP" altLang="en-US" sz="1400" dirty="0" smtClean="0"/>
              <a:t>設備寿命は３０年といわれる。</a:t>
            </a:r>
          </a:p>
          <a:p>
            <a:r>
              <a:rPr lang="ja-JP" altLang="en-US" sz="1400" dirty="0" smtClean="0"/>
              <a:t>　・</a:t>
            </a:r>
            <a:r>
              <a:rPr lang="ja-JP" altLang="en-US" sz="1400" dirty="0"/>
              <a:t>進められる、</a:t>
            </a:r>
            <a:r>
              <a:rPr lang="ja-JP" altLang="en-US" sz="1400" dirty="0" smtClean="0"/>
              <a:t>大規模修繕による改修保全。（塗装・防水等）</a:t>
            </a:r>
            <a:endParaRPr lang="ja-JP" altLang="en-US" sz="1400" dirty="0"/>
          </a:p>
          <a:p>
            <a:r>
              <a:rPr kumimoji="1" lang="ja-JP" altLang="en-US" sz="1400" dirty="0" smtClean="0"/>
              <a:t>　・進まない、建替え</a:t>
            </a:r>
            <a:r>
              <a:rPr lang="ja-JP" altLang="en-US" sz="1400" dirty="0"/>
              <a:t>と</a:t>
            </a:r>
            <a:r>
              <a:rPr lang="ja-JP" altLang="en-US" sz="1400" dirty="0" smtClean="0"/>
              <a:t>いう選択肢。</a:t>
            </a:r>
            <a:endParaRPr kumimoji="1" lang="ja-JP" altLang="en-US" sz="1400" dirty="0" smtClean="0"/>
          </a:p>
          <a:p>
            <a:r>
              <a:rPr lang="ja-JP" altLang="en-US" sz="1400" dirty="0" smtClean="0"/>
              <a:t>　・国土交通省が定めた、「改修によるＭＳの再生手法に関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するマニュアル」。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67210" y="2664668"/>
            <a:ext cx="5574286" cy="1121615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kumimoji="1" lang="ja-JP" altLang="en-US" sz="1600" b="1" u="sng" dirty="0" smtClean="0"/>
              <a:t>給排水設備の改修延命策</a:t>
            </a:r>
          </a:p>
          <a:p>
            <a:endParaRPr kumimoji="1" lang="ja-JP" altLang="en-US" sz="800" b="1" u="sng" dirty="0" smtClean="0"/>
          </a:p>
          <a:p>
            <a:r>
              <a:rPr kumimoji="1" lang="ja-JP" altLang="en-US" sz="1400" dirty="0" smtClean="0"/>
              <a:t>　・設備種類・劣化度合により、様々な改修方法がある。</a:t>
            </a:r>
          </a:p>
          <a:p>
            <a:r>
              <a:rPr lang="ja-JP" altLang="en-US" sz="1400" dirty="0" smtClean="0"/>
              <a:t>　・適時</a:t>
            </a:r>
            <a:r>
              <a:rPr lang="ja-JP" altLang="en-US" sz="1400" dirty="0"/>
              <a:t>・適正な工事に</a:t>
            </a:r>
            <a:r>
              <a:rPr lang="ja-JP" altLang="en-US" sz="1400" dirty="0" smtClean="0"/>
              <a:t>より、ＬＳＣ（生涯コスト）が削減される。</a:t>
            </a:r>
          </a:p>
          <a:p>
            <a:r>
              <a:rPr lang="ja-JP" altLang="en-US" sz="1400" dirty="0" smtClean="0"/>
              <a:t>　・平均改修時期は、給水２３年・排水３０年。</a:t>
            </a:r>
            <a:endParaRPr kumimoji="1" lang="ja-JP" altLang="en-US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76326" y="144388"/>
            <a:ext cx="4060714" cy="413729"/>
          </a:xfrm>
          <a:prstGeom prst="rect">
            <a:avLst/>
          </a:prstGeom>
          <a:noFill/>
        </p:spPr>
        <p:txBody>
          <a:bodyPr wrap="none" lIns="104927" tIns="52464" rIns="104927" bIns="52464" rtlCol="0">
            <a:spAutoFit/>
          </a:bodyPr>
          <a:lstStyle/>
          <a:p>
            <a:r>
              <a:rPr lang="ja-JP" altLang="en-US" sz="2000" b="1" u="sng" dirty="0" smtClean="0"/>
              <a:t>マンション給</a:t>
            </a:r>
            <a:r>
              <a:rPr lang="ja-JP" altLang="en-US" sz="2000" b="1" u="sng" dirty="0"/>
              <a:t>排水</a:t>
            </a:r>
            <a:r>
              <a:rPr lang="ja-JP" altLang="en-US" sz="2000" b="1" u="sng" dirty="0" smtClean="0"/>
              <a:t>設備の実態と提言</a:t>
            </a:r>
            <a:endParaRPr lang="ja-JP" altLang="en-US" sz="2000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3170" y="2664668"/>
            <a:ext cx="53529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 smtClean="0"/>
              <a:t>経年により確実に発生する、設備の劣化障害</a:t>
            </a:r>
          </a:p>
          <a:p>
            <a:endParaRPr kumimoji="1" lang="ja-JP" altLang="en-US" sz="800" b="1" u="sng" dirty="0" smtClean="0"/>
          </a:p>
          <a:p>
            <a:r>
              <a:rPr kumimoji="1" lang="ja-JP" altLang="en-US" sz="1400" dirty="0" smtClean="0"/>
              <a:t>　・慢性的に進行する、流量不足・匂い等の劣化障害。</a:t>
            </a:r>
            <a:endParaRPr lang="ja-JP" altLang="en-US" sz="1400" dirty="0" smtClean="0"/>
          </a:p>
          <a:p>
            <a:r>
              <a:rPr lang="ja-JP" altLang="en-US" sz="1400" dirty="0" smtClean="0"/>
              <a:t>　・突発する、錆が引き起こす穴あき等に</a:t>
            </a:r>
            <a:r>
              <a:rPr lang="ja-JP" altLang="en-US" sz="1400" dirty="0"/>
              <a:t>よる漏水</a:t>
            </a:r>
            <a:r>
              <a:rPr lang="ja-JP" altLang="en-US" sz="1400" dirty="0" smtClean="0"/>
              <a:t>事故。</a:t>
            </a: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・経年の必然として発生する、機能障害そして使用不能の事態。</a:t>
            </a:r>
            <a:endParaRPr kumimoji="1" lang="ja-JP" altLang="en-US" sz="1800" dirty="0"/>
          </a:p>
        </p:txBody>
      </p:sp>
      <p:sp>
        <p:nvSpPr>
          <p:cNvPr id="3" name="正方形/長方形 2"/>
          <p:cNvSpPr/>
          <p:nvPr/>
        </p:nvSpPr>
        <p:spPr>
          <a:xfrm>
            <a:off x="74489" y="716955"/>
            <a:ext cx="11038772" cy="17818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6701" y="3960812"/>
            <a:ext cx="11038771" cy="1824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86701" y="2592660"/>
            <a:ext cx="11038771" cy="1285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横巻き 14"/>
          <p:cNvSpPr/>
          <p:nvPr/>
        </p:nvSpPr>
        <p:spPr>
          <a:xfrm>
            <a:off x="86701" y="5833020"/>
            <a:ext cx="11026560" cy="2088605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8288" y="6193060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提言</a:t>
            </a:r>
            <a:endParaRPr kumimoji="1" lang="ja-JP" altLang="en-US" sz="20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5938" y="288404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実態</a:t>
            </a:r>
            <a:endParaRPr kumimoji="1" lang="ja-JP" altLang="en-US" sz="20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3176326" y="144388"/>
            <a:ext cx="4060714" cy="423773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82328" y="114771"/>
            <a:ext cx="149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ラッキー・クロス企画</a:t>
            </a:r>
          </a:p>
          <a:p>
            <a:r>
              <a:rPr lang="ja-JP" altLang="en-US" sz="1200" dirty="0" smtClean="0"/>
              <a:t>　</a:t>
            </a:r>
            <a:r>
              <a:rPr lang="ja-JP" altLang="en-US" sz="1100" dirty="0" smtClean="0"/>
              <a:t>代表者　辻　幸一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67263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67</Words>
  <Application>Microsoft Office PowerPoint</Application>
  <PresentationFormat>ユーザー設定</PresentationFormat>
  <Paragraphs>53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koichitsuji</dc:creator>
  <cp:lastModifiedBy>koichitsuji</cp:lastModifiedBy>
  <cp:revision>158</cp:revision>
  <cp:lastPrinted>2015-03-18T05:29:09Z</cp:lastPrinted>
  <dcterms:created xsi:type="dcterms:W3CDTF">2014-02-24T01:40:15Z</dcterms:created>
  <dcterms:modified xsi:type="dcterms:W3CDTF">2016-08-06T00:28:47Z</dcterms:modified>
</cp:coreProperties>
</file>